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1" r:id="rId2"/>
    <p:sldId id="263" r:id="rId3"/>
    <p:sldId id="264" r:id="rId4"/>
    <p:sldId id="256" r:id="rId5"/>
    <p:sldId id="257" r:id="rId6"/>
    <p:sldId id="258" r:id="rId7"/>
    <p:sldId id="262" r:id="rId8"/>
    <p:sldId id="259" r:id="rId9"/>
    <p:sldId id="260" r:id="rId1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3" d="100"/>
          <a:sy n="73" d="100"/>
        </p:scale>
        <p:origin x="-1074" y="-102"/>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C991EC21-22D4-45C7-95C4-25215DE51433}" type="datetimeFigureOut">
              <a:rPr lang="en-US" smtClean="0"/>
              <a:pPr/>
              <a:t>12/11/2011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50097-41D8-4B4D-BA0D-F9D9EF800F1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91EC21-22D4-45C7-95C4-25215DE51433}" type="datetimeFigureOut">
              <a:rPr lang="en-US" smtClean="0"/>
              <a:pPr/>
              <a:t>12/11/2011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50097-41D8-4B4D-BA0D-F9D9EF800F1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91EC21-22D4-45C7-95C4-25215DE51433}" type="datetimeFigureOut">
              <a:rPr lang="en-US" smtClean="0"/>
              <a:pPr/>
              <a:t>12/11/2011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50097-41D8-4B4D-BA0D-F9D9EF800F1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C991EC21-22D4-45C7-95C4-25215DE51433}" type="datetimeFigureOut">
              <a:rPr lang="en-US" smtClean="0"/>
              <a:pPr/>
              <a:t>12/11/2011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50097-41D8-4B4D-BA0D-F9D9EF800F1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C991EC21-22D4-45C7-95C4-25215DE51433}" type="datetimeFigureOut">
              <a:rPr lang="en-US" smtClean="0"/>
              <a:pPr/>
              <a:t>12/11/2011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9450097-41D8-4B4D-BA0D-F9D9EF800F1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C991EC21-22D4-45C7-95C4-25215DE51433}" type="datetimeFigureOut">
              <a:rPr lang="en-US" smtClean="0"/>
              <a:pPr/>
              <a:t>12/11/2011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450097-41D8-4B4D-BA0D-F9D9EF800F1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C991EC21-22D4-45C7-95C4-25215DE51433}" type="datetimeFigureOut">
              <a:rPr lang="en-US" smtClean="0"/>
              <a:pPr/>
              <a:t>12/11/2011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9450097-41D8-4B4D-BA0D-F9D9EF800F1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C991EC21-22D4-45C7-95C4-25215DE51433}" type="datetimeFigureOut">
              <a:rPr lang="en-US" smtClean="0"/>
              <a:pPr/>
              <a:t>12/11/2011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9450097-41D8-4B4D-BA0D-F9D9EF800F1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991EC21-22D4-45C7-95C4-25215DE51433}" type="datetimeFigureOut">
              <a:rPr lang="en-US" smtClean="0"/>
              <a:pPr/>
              <a:t>12/11/2011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9450097-41D8-4B4D-BA0D-F9D9EF800F1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91EC21-22D4-45C7-95C4-25215DE51433}" type="datetimeFigureOut">
              <a:rPr lang="en-US" smtClean="0"/>
              <a:pPr/>
              <a:t>12/11/2011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450097-41D8-4B4D-BA0D-F9D9EF800F1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C991EC21-22D4-45C7-95C4-25215DE51433}" type="datetimeFigureOut">
              <a:rPr lang="en-US" smtClean="0"/>
              <a:pPr/>
              <a:t>12/11/2011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9450097-41D8-4B4D-BA0D-F9D9EF800F1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991EC21-22D4-45C7-95C4-25215DE51433}" type="datetimeFigureOut">
              <a:rPr lang="en-US" smtClean="0"/>
              <a:pPr/>
              <a:t>12/11/2011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9450097-41D8-4B4D-BA0D-F9D9EF800F1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554162"/>
          </a:xfrm>
        </p:spPr>
        <p:txBody>
          <a:bodyPr>
            <a:noAutofit/>
          </a:bodyPr>
          <a:lstStyle/>
          <a:p>
            <a:r>
              <a:rPr lang="en-US" sz="2400" dirty="0" smtClean="0">
                <a:solidFill>
                  <a:srgbClr val="00B050"/>
                </a:solidFill>
                <a:latin typeface="Arial Black" pitchFamily="34" charset="0"/>
              </a:rPr>
              <a:t>Book Review</a:t>
            </a:r>
            <a:r>
              <a:rPr lang="en-US" sz="2400" dirty="0" smtClean="0">
                <a:latin typeface="Arial Black" pitchFamily="34" charset="0"/>
              </a:rPr>
              <a:t/>
            </a:r>
            <a:br>
              <a:rPr lang="en-US" sz="2400" dirty="0" smtClean="0">
                <a:latin typeface="Arial Black" pitchFamily="34" charset="0"/>
              </a:rPr>
            </a:br>
            <a:r>
              <a:rPr lang="en-US" sz="2400" dirty="0" smtClean="0">
                <a:latin typeface="Arial Black" pitchFamily="34" charset="0"/>
              </a:rPr>
              <a:t>by</a:t>
            </a:r>
            <a:br>
              <a:rPr lang="en-US" sz="2400" dirty="0" smtClean="0">
                <a:latin typeface="Arial Black" pitchFamily="34" charset="0"/>
              </a:rPr>
            </a:br>
            <a:r>
              <a:rPr lang="en-US" sz="2400" i="1" dirty="0" smtClean="0">
                <a:latin typeface="Arial Black" pitchFamily="34" charset="0"/>
              </a:rPr>
              <a:t>Prof. Bholanath Dutta</a:t>
            </a:r>
            <a:br>
              <a:rPr lang="en-US" sz="2400" i="1" dirty="0" smtClean="0">
                <a:latin typeface="Arial Black" pitchFamily="34" charset="0"/>
              </a:rPr>
            </a:br>
            <a:endParaRPr lang="en-US" sz="2400" i="1" dirty="0">
              <a:latin typeface="Arial Black" pitchFamily="34" charset="0"/>
            </a:endParaRPr>
          </a:p>
        </p:txBody>
      </p:sp>
      <p:sp>
        <p:nvSpPr>
          <p:cNvPr id="3" name="Content Placeholder 2"/>
          <p:cNvSpPr>
            <a:spLocks noGrp="1"/>
          </p:cNvSpPr>
          <p:nvPr>
            <p:ph idx="1"/>
          </p:nvPr>
        </p:nvSpPr>
        <p:spPr/>
        <p:txBody>
          <a:bodyPr/>
          <a:lstStyle/>
          <a:p>
            <a:pPr>
              <a:buNone/>
            </a:pPr>
            <a:endParaRPr lang="en-US" dirty="0"/>
          </a:p>
          <a:p>
            <a:pPr algn="ctr">
              <a:buNone/>
            </a:pPr>
            <a:r>
              <a:rPr lang="en-US" sz="4800" b="1" dirty="0" smtClean="0">
                <a:solidFill>
                  <a:srgbClr val="00B050"/>
                </a:solidFill>
                <a:latin typeface="Arial Black" pitchFamily="34" charset="0"/>
              </a:rPr>
              <a:t>The World is Flat</a:t>
            </a:r>
          </a:p>
          <a:p>
            <a:pPr algn="ctr">
              <a:buNone/>
            </a:pPr>
            <a:r>
              <a:rPr lang="en-US" b="1" dirty="0" smtClean="0">
                <a:solidFill>
                  <a:srgbClr val="00B0F0"/>
                </a:solidFill>
              </a:rPr>
              <a:t>By</a:t>
            </a:r>
          </a:p>
          <a:p>
            <a:pPr algn="ctr">
              <a:buNone/>
            </a:pPr>
            <a:r>
              <a:rPr lang="en-US" sz="4400" b="1" i="1" dirty="0" smtClean="0">
                <a:solidFill>
                  <a:srgbClr val="C00000"/>
                </a:solidFill>
              </a:rPr>
              <a:t>Thomas Friedman</a:t>
            </a:r>
          </a:p>
          <a:p>
            <a:pPr>
              <a:buNone/>
            </a:pP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Grp="1" noChangeAspect="1" noChangeArrowheads="1"/>
          </p:cNvPicPr>
          <p:nvPr>
            <p:ph idx="1"/>
          </p:nvPr>
        </p:nvPicPr>
        <p:blipFill>
          <a:blip r:embed="rId2" cstate="print"/>
          <a:srcRect/>
          <a:stretch>
            <a:fillRect/>
          </a:stretch>
        </p:blipFill>
        <p:spPr bwMode="auto">
          <a:xfrm>
            <a:off x="1219200" y="228600"/>
            <a:ext cx="5562600" cy="5958582"/>
          </a:xfrm>
          <a:prstGeom prst="rect">
            <a:avLst/>
          </a:prstGeom>
          <a:noFill/>
          <a:ln w="9525">
            <a:solidFill>
              <a:schemeClr val="accent1"/>
            </a:solidFill>
            <a:miter lim="800000"/>
            <a:headEnd/>
            <a:tailEnd/>
          </a:ln>
          <a:effec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latin typeface="Arial Black" pitchFamily="34" charset="0"/>
              </a:rPr>
              <a:t>BOOK DETAILS</a:t>
            </a:r>
            <a:endParaRPr lang="en-US" sz="4000" dirty="0">
              <a:latin typeface="Arial Black" pitchFamily="34" charset="0"/>
            </a:endParaRPr>
          </a:p>
        </p:txBody>
      </p:sp>
      <p:sp>
        <p:nvSpPr>
          <p:cNvPr id="3" name="Content Placeholder 2"/>
          <p:cNvSpPr>
            <a:spLocks noGrp="1"/>
          </p:cNvSpPr>
          <p:nvPr>
            <p:ph idx="1"/>
          </p:nvPr>
        </p:nvSpPr>
        <p:spPr/>
        <p:txBody>
          <a:bodyPr>
            <a:normAutofit fontScale="92500" lnSpcReduction="10000"/>
          </a:bodyPr>
          <a:lstStyle/>
          <a:p>
            <a:pPr>
              <a:buNone/>
            </a:pPr>
            <a:r>
              <a:rPr lang="en-US" sz="2800" dirty="0" smtClean="0">
                <a:latin typeface="Bell MT" pitchFamily="18" charset="0"/>
              </a:rPr>
              <a:t>	</a:t>
            </a:r>
            <a:r>
              <a:rPr lang="en-US" sz="2800" b="1" dirty="0" smtClean="0">
                <a:latin typeface="Bell MT" pitchFamily="18" charset="0"/>
              </a:rPr>
              <a:t>Author		:  </a:t>
            </a:r>
            <a:r>
              <a:rPr lang="en-US" sz="2800" dirty="0" smtClean="0">
                <a:latin typeface="Bell MT" pitchFamily="18" charset="0"/>
              </a:rPr>
              <a:t>Thomas L. Friedman </a:t>
            </a:r>
            <a:endParaRPr lang="en-US" sz="2800" dirty="0" smtClean="0">
              <a:latin typeface="Bell MT" pitchFamily="18" charset="0"/>
            </a:endParaRPr>
          </a:p>
          <a:p>
            <a:pPr>
              <a:buNone/>
            </a:pPr>
            <a:r>
              <a:rPr lang="en-US" sz="2800" dirty="0" smtClean="0">
                <a:latin typeface="Bell MT" pitchFamily="18" charset="0"/>
              </a:rPr>
              <a:t>	</a:t>
            </a:r>
            <a:r>
              <a:rPr lang="en-US" sz="2800" b="1" dirty="0" smtClean="0">
                <a:latin typeface="Bell MT" pitchFamily="18" charset="0"/>
              </a:rPr>
              <a:t>Country</a:t>
            </a:r>
            <a:r>
              <a:rPr lang="en-US" sz="2800" dirty="0" smtClean="0">
                <a:latin typeface="Bell MT" pitchFamily="18" charset="0"/>
              </a:rPr>
              <a:t>		: </a:t>
            </a:r>
            <a:r>
              <a:rPr lang="en-US" sz="2800" dirty="0" smtClean="0">
                <a:latin typeface="Bell MT" pitchFamily="18" charset="0"/>
              </a:rPr>
              <a:t>United </a:t>
            </a:r>
            <a:r>
              <a:rPr lang="en-US" sz="2800" dirty="0" smtClean="0">
                <a:latin typeface="Bell MT" pitchFamily="18" charset="0"/>
              </a:rPr>
              <a:t>States</a:t>
            </a:r>
          </a:p>
          <a:p>
            <a:pPr>
              <a:buNone/>
            </a:pPr>
            <a:r>
              <a:rPr lang="en-US" sz="2800" dirty="0" smtClean="0">
                <a:latin typeface="Bell MT" pitchFamily="18" charset="0"/>
              </a:rPr>
              <a:t>	</a:t>
            </a:r>
            <a:r>
              <a:rPr lang="en-US" sz="2800" dirty="0" smtClean="0">
                <a:latin typeface="Bell MT" pitchFamily="18" charset="0"/>
              </a:rPr>
              <a:t> </a:t>
            </a:r>
            <a:r>
              <a:rPr lang="en-US" sz="2800" b="1" dirty="0" smtClean="0">
                <a:latin typeface="Bell MT" pitchFamily="18" charset="0"/>
              </a:rPr>
              <a:t>Language</a:t>
            </a:r>
            <a:r>
              <a:rPr lang="en-US" sz="2800" dirty="0" smtClean="0">
                <a:latin typeface="Bell MT" pitchFamily="18" charset="0"/>
              </a:rPr>
              <a:t>	: </a:t>
            </a:r>
            <a:r>
              <a:rPr lang="en-US" sz="2800" dirty="0" smtClean="0">
                <a:latin typeface="Bell MT" pitchFamily="18" charset="0"/>
              </a:rPr>
              <a:t>English </a:t>
            </a:r>
            <a:endParaRPr lang="en-US" sz="2800" dirty="0" smtClean="0">
              <a:latin typeface="Bell MT" pitchFamily="18" charset="0"/>
            </a:endParaRPr>
          </a:p>
          <a:p>
            <a:pPr>
              <a:buNone/>
            </a:pPr>
            <a:r>
              <a:rPr lang="en-US" sz="2800" dirty="0" smtClean="0">
                <a:latin typeface="Bell MT" pitchFamily="18" charset="0"/>
              </a:rPr>
              <a:t>	</a:t>
            </a:r>
            <a:r>
              <a:rPr lang="en-US" sz="2800" b="1" dirty="0" smtClean="0">
                <a:latin typeface="Bell MT" pitchFamily="18" charset="0"/>
              </a:rPr>
              <a:t>Subject(s</a:t>
            </a:r>
            <a:r>
              <a:rPr lang="en-US" sz="2800" b="1" dirty="0" smtClean="0">
                <a:latin typeface="Bell MT" pitchFamily="18" charset="0"/>
              </a:rPr>
              <a:t>) </a:t>
            </a:r>
            <a:r>
              <a:rPr lang="en-US" sz="2800" dirty="0" smtClean="0">
                <a:latin typeface="Bell MT" pitchFamily="18" charset="0"/>
              </a:rPr>
              <a:t>	: Globalization </a:t>
            </a:r>
          </a:p>
          <a:p>
            <a:pPr>
              <a:buNone/>
            </a:pPr>
            <a:r>
              <a:rPr lang="en-US" sz="2800" dirty="0" smtClean="0">
                <a:latin typeface="Bell MT" pitchFamily="18" charset="0"/>
              </a:rPr>
              <a:t>	</a:t>
            </a:r>
            <a:r>
              <a:rPr lang="en-US" sz="2800" b="1" dirty="0" smtClean="0">
                <a:latin typeface="Bell MT" pitchFamily="18" charset="0"/>
              </a:rPr>
              <a:t>Publisher</a:t>
            </a:r>
            <a:r>
              <a:rPr lang="en-US" sz="2800" dirty="0" smtClean="0">
                <a:latin typeface="Bell MT" pitchFamily="18" charset="0"/>
              </a:rPr>
              <a:t>		: </a:t>
            </a:r>
            <a:r>
              <a:rPr lang="en-US" sz="2800" dirty="0" smtClean="0">
                <a:latin typeface="Bell MT" pitchFamily="18" charset="0"/>
              </a:rPr>
              <a:t>Farrar, Straus and Giroux </a:t>
            </a:r>
            <a:endParaRPr lang="en-US" sz="2800" dirty="0" smtClean="0">
              <a:latin typeface="Bell MT" pitchFamily="18" charset="0"/>
            </a:endParaRPr>
          </a:p>
          <a:p>
            <a:pPr>
              <a:buNone/>
            </a:pPr>
            <a:r>
              <a:rPr lang="en-US" sz="2800" dirty="0" smtClean="0">
                <a:latin typeface="Bell MT" pitchFamily="18" charset="0"/>
              </a:rPr>
              <a:t>	</a:t>
            </a:r>
            <a:r>
              <a:rPr lang="en-US" sz="2800" b="1" dirty="0" smtClean="0">
                <a:latin typeface="Bell MT" pitchFamily="18" charset="0"/>
              </a:rPr>
              <a:t>Released</a:t>
            </a:r>
            <a:r>
              <a:rPr lang="en-US" sz="2800" dirty="0" smtClean="0">
                <a:latin typeface="Bell MT" pitchFamily="18" charset="0"/>
              </a:rPr>
              <a:t> 		: April </a:t>
            </a:r>
            <a:r>
              <a:rPr lang="en-US" sz="2800" dirty="0" smtClean="0">
                <a:latin typeface="Bell MT" pitchFamily="18" charset="0"/>
              </a:rPr>
              <a:t>5, 2005 </a:t>
            </a:r>
            <a:endParaRPr lang="en-US" sz="2800" dirty="0" smtClean="0">
              <a:latin typeface="Bell MT" pitchFamily="18" charset="0"/>
            </a:endParaRPr>
          </a:p>
          <a:p>
            <a:pPr>
              <a:buNone/>
            </a:pPr>
            <a:r>
              <a:rPr lang="en-US" sz="2800" dirty="0" smtClean="0">
                <a:latin typeface="Bell MT" pitchFamily="18" charset="0"/>
              </a:rPr>
              <a:t>	</a:t>
            </a:r>
            <a:r>
              <a:rPr lang="en-US" sz="2800" b="1" dirty="0" smtClean="0">
                <a:latin typeface="Bell MT" pitchFamily="18" charset="0"/>
              </a:rPr>
              <a:t>Media </a:t>
            </a:r>
            <a:r>
              <a:rPr lang="en-US" sz="2800" b="1" dirty="0" smtClean="0">
                <a:latin typeface="Bell MT" pitchFamily="18" charset="0"/>
              </a:rPr>
              <a:t>Type </a:t>
            </a:r>
            <a:r>
              <a:rPr lang="en-US" sz="2800" dirty="0" smtClean="0">
                <a:latin typeface="Bell MT" pitchFamily="18" charset="0"/>
              </a:rPr>
              <a:t>	: Print </a:t>
            </a:r>
            <a:r>
              <a:rPr lang="en-US" sz="2800" dirty="0" smtClean="0">
                <a:latin typeface="Bell MT" pitchFamily="18" charset="0"/>
              </a:rPr>
              <a:t>(Hardcover and Paperback) and Compact </a:t>
            </a:r>
            <a:r>
              <a:rPr lang="en-US" sz="2800" dirty="0" smtClean="0">
                <a:latin typeface="Bell MT" pitchFamily="18" charset="0"/>
              </a:rPr>
              <a:t>disc</a:t>
            </a:r>
          </a:p>
          <a:p>
            <a:pPr>
              <a:buNone/>
            </a:pPr>
            <a:r>
              <a:rPr lang="en-US" sz="2800" dirty="0" smtClean="0">
                <a:latin typeface="Bell MT" pitchFamily="18" charset="0"/>
              </a:rPr>
              <a:t> 	</a:t>
            </a:r>
            <a:r>
              <a:rPr lang="en-US" sz="2800" b="1" dirty="0" smtClean="0">
                <a:latin typeface="Bell MT" pitchFamily="18" charset="0"/>
              </a:rPr>
              <a:t>Pages</a:t>
            </a:r>
            <a:r>
              <a:rPr lang="en-US" sz="2800" dirty="0" smtClean="0">
                <a:latin typeface="Bell MT" pitchFamily="18" charset="0"/>
              </a:rPr>
              <a:t>		: 488</a:t>
            </a:r>
          </a:p>
          <a:p>
            <a:pPr>
              <a:buNone/>
            </a:pPr>
            <a:r>
              <a:rPr lang="en-US" sz="2800" dirty="0" smtClean="0">
                <a:latin typeface="Bell MT" pitchFamily="18" charset="0"/>
              </a:rPr>
              <a:t>	</a:t>
            </a:r>
            <a:r>
              <a:rPr lang="en-US" sz="2800" b="1" dirty="0" smtClean="0">
                <a:latin typeface="Bell MT" pitchFamily="18" charset="0"/>
              </a:rPr>
              <a:t>ISBN</a:t>
            </a:r>
            <a:r>
              <a:rPr lang="en-US" sz="2800" dirty="0" smtClean="0">
                <a:latin typeface="Bell MT" pitchFamily="18" charset="0"/>
              </a:rPr>
              <a:t>		: 0-374-29288-4</a:t>
            </a:r>
            <a:endParaRPr lang="en-US" sz="2800" dirty="0">
              <a:latin typeface="Bell MT" pitchFamily="18"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rmAutofit fontScale="90000"/>
          </a:bodyPr>
          <a:lstStyle/>
          <a:p>
            <a:r>
              <a:rPr lang="en-US" dirty="0" smtClean="0">
                <a:latin typeface="Arial Black" pitchFamily="34" charset="0"/>
              </a:rPr>
              <a:t>The World Really Is Flat!</a:t>
            </a:r>
            <a:br>
              <a:rPr lang="en-US" dirty="0" smtClean="0">
                <a:latin typeface="Arial Black" pitchFamily="34" charset="0"/>
              </a:rPr>
            </a:br>
            <a:endParaRPr lang="en-US" dirty="0">
              <a:latin typeface="Arial Black" pitchFamily="34" charset="0"/>
            </a:endParaRPr>
          </a:p>
        </p:txBody>
      </p:sp>
      <p:sp>
        <p:nvSpPr>
          <p:cNvPr id="5" name="Content Placeholder 4"/>
          <p:cNvSpPr>
            <a:spLocks noGrp="1"/>
          </p:cNvSpPr>
          <p:nvPr>
            <p:ph idx="1"/>
          </p:nvPr>
        </p:nvSpPr>
        <p:spPr/>
        <p:txBody>
          <a:bodyPr>
            <a:normAutofit/>
          </a:bodyPr>
          <a:lstStyle/>
          <a:p>
            <a:pPr algn="just">
              <a:buNone/>
            </a:pPr>
            <a:r>
              <a:rPr lang="en-US" dirty="0" smtClean="0">
                <a:latin typeface="Times New Roman" pitchFamily="18" charset="0"/>
                <a:cs typeface="Times New Roman" pitchFamily="18" charset="0"/>
              </a:rPr>
              <a:t>	By “flat,” Friedman isn’t referring to the physical nature of the planet (in Columbus’s time, the world was physically flat — at least that’s what they thought), but rather to the global marketplace. Technological advances and the Internet have leveled the competitive landscape so that anyone anywhere can compete — the good, the bad, and the ugly can all get into the game. </a:t>
            </a:r>
            <a:endParaRPr lang="en-US"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15962"/>
          </a:xfrm>
        </p:spPr>
        <p:txBody>
          <a:bodyPr>
            <a:normAutofit fontScale="90000"/>
          </a:bodyPr>
          <a:lstStyle/>
          <a:p>
            <a:r>
              <a:rPr lang="en-US" dirty="0" smtClean="0">
                <a:latin typeface="Arial Black" pitchFamily="34" charset="0"/>
              </a:rPr>
              <a:t>Globalization</a:t>
            </a:r>
            <a:endParaRPr lang="en-US" dirty="0">
              <a:latin typeface="Arial Black" pitchFamily="34" charset="0"/>
            </a:endParaRPr>
          </a:p>
        </p:txBody>
      </p:sp>
      <p:sp>
        <p:nvSpPr>
          <p:cNvPr id="3" name="Content Placeholder 2"/>
          <p:cNvSpPr>
            <a:spLocks noGrp="1"/>
          </p:cNvSpPr>
          <p:nvPr>
            <p:ph idx="1"/>
          </p:nvPr>
        </p:nvSpPr>
        <p:spPr>
          <a:xfrm>
            <a:off x="152400" y="990600"/>
            <a:ext cx="8763000" cy="5715000"/>
          </a:xfrm>
        </p:spPr>
        <p:txBody>
          <a:bodyPr>
            <a:noAutofit/>
          </a:bodyPr>
          <a:lstStyle/>
          <a:p>
            <a:pPr algn="just">
              <a:buNone/>
            </a:pPr>
            <a:endParaRPr lang="en-US" sz="2000" dirty="0" smtClean="0">
              <a:latin typeface="Times New Roman" pitchFamily="18" charset="0"/>
              <a:cs typeface="Times New Roman" pitchFamily="18" charset="0"/>
            </a:endParaRPr>
          </a:p>
          <a:p>
            <a:pPr algn="just">
              <a:buNone/>
            </a:pPr>
            <a:r>
              <a:rPr lang="en-US" sz="2000" dirty="0" smtClean="0">
                <a:latin typeface="Times New Roman" pitchFamily="18" charset="0"/>
                <a:cs typeface="Times New Roman" pitchFamily="18" charset="0"/>
              </a:rPr>
              <a:t>	According to Friedman, human history has seen three major periods of  globalization: </a:t>
            </a:r>
          </a:p>
          <a:p>
            <a:pPr algn="just">
              <a:buNone/>
            </a:pPr>
            <a:endParaRPr lang="en-US" sz="2000" dirty="0" smtClean="0">
              <a:latin typeface="Times New Roman" pitchFamily="18" charset="0"/>
              <a:cs typeface="Times New Roman" pitchFamily="18" charset="0"/>
            </a:endParaRPr>
          </a:p>
          <a:p>
            <a:pPr marL="514350" indent="-514350" algn="just">
              <a:buNone/>
            </a:pPr>
            <a:r>
              <a:rPr lang="en-US" sz="2000" b="1" dirty="0" smtClean="0">
                <a:solidFill>
                  <a:srgbClr val="00B050"/>
                </a:solidFill>
                <a:latin typeface="Times New Roman" pitchFamily="18" charset="0"/>
                <a:cs typeface="Times New Roman" pitchFamily="18" charset="0"/>
              </a:rPr>
              <a:t>1. The first period </a:t>
            </a:r>
            <a:r>
              <a:rPr lang="en-US" sz="2000" dirty="0" smtClean="0">
                <a:latin typeface="Times New Roman" pitchFamily="18" charset="0"/>
                <a:cs typeface="Times New Roman" pitchFamily="18" charset="0"/>
              </a:rPr>
              <a:t>started with Columbus’s trip to the New World and was characterized by demonstrations of power and imperialism.</a:t>
            </a:r>
          </a:p>
          <a:p>
            <a:pPr marL="514350" indent="-514350" algn="just">
              <a:buNone/>
            </a:pPr>
            <a:endParaRPr lang="en-US" sz="2000" dirty="0" smtClean="0">
              <a:latin typeface="Times New Roman" pitchFamily="18" charset="0"/>
              <a:cs typeface="Times New Roman" pitchFamily="18" charset="0"/>
            </a:endParaRPr>
          </a:p>
          <a:p>
            <a:pPr algn="just">
              <a:buNone/>
            </a:pPr>
            <a:r>
              <a:rPr lang="en-US" sz="2000" dirty="0" smtClean="0">
                <a:latin typeface="Times New Roman" pitchFamily="18" charset="0"/>
                <a:cs typeface="Times New Roman" pitchFamily="18" charset="0"/>
              </a:rPr>
              <a:t>2. </a:t>
            </a:r>
            <a:r>
              <a:rPr lang="en-US" sz="2000" b="1" dirty="0" smtClean="0">
                <a:solidFill>
                  <a:srgbClr val="00B050"/>
                </a:solidFill>
                <a:latin typeface="Times New Roman" pitchFamily="18" charset="0"/>
                <a:cs typeface="Times New Roman" pitchFamily="18" charset="0"/>
              </a:rPr>
              <a:t>The second period </a:t>
            </a:r>
            <a:r>
              <a:rPr lang="en-US" sz="2000" dirty="0" smtClean="0">
                <a:latin typeface="Times New Roman" pitchFamily="18" charset="0"/>
                <a:cs typeface="Times New Roman" pitchFamily="18" charset="0"/>
              </a:rPr>
              <a:t>began in about 1800 and went to 2000. This period was exemplified by the growth of multinational companies and the decline in transportation and communication costs, which enabled goods to be traded globally more affordably than ever before.</a:t>
            </a:r>
          </a:p>
          <a:p>
            <a:pPr algn="just">
              <a:buNone/>
            </a:pPr>
            <a:endParaRPr lang="en-US" sz="2000" dirty="0" smtClean="0">
              <a:latin typeface="Times New Roman" pitchFamily="18" charset="0"/>
              <a:cs typeface="Times New Roman" pitchFamily="18" charset="0"/>
            </a:endParaRPr>
          </a:p>
          <a:p>
            <a:pPr algn="just">
              <a:buNone/>
            </a:pPr>
            <a:r>
              <a:rPr lang="en-US" sz="2000" dirty="0" smtClean="0">
                <a:latin typeface="Times New Roman" pitchFamily="18" charset="0"/>
                <a:cs typeface="Times New Roman" pitchFamily="18" charset="0"/>
              </a:rPr>
              <a:t>3. </a:t>
            </a:r>
            <a:r>
              <a:rPr lang="en-US" sz="2000" b="1" dirty="0" smtClean="0">
                <a:solidFill>
                  <a:srgbClr val="00B050"/>
                </a:solidFill>
                <a:latin typeface="Times New Roman" pitchFamily="18" charset="0"/>
                <a:cs typeface="Times New Roman" pitchFamily="18" charset="0"/>
              </a:rPr>
              <a:t>The third period </a:t>
            </a:r>
            <a:r>
              <a:rPr lang="en-US" sz="2000" dirty="0" smtClean="0">
                <a:latin typeface="Times New Roman" pitchFamily="18" charset="0"/>
                <a:cs typeface="Times New Roman" pitchFamily="18" charset="0"/>
              </a:rPr>
              <a:t>— going on now — is about shrinking the planet, flattening it, and giving individuals the power to compete and collaborate on a global level.</a:t>
            </a:r>
            <a:endParaRPr lang="en-US" sz="20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US" dirty="0" smtClean="0">
                <a:latin typeface="Arial Black" pitchFamily="34" charset="0"/>
              </a:rPr>
              <a:t>Flattening of the World</a:t>
            </a:r>
            <a:endParaRPr lang="en-US" dirty="0">
              <a:latin typeface="Arial Black" pitchFamily="34" charset="0"/>
            </a:endParaRPr>
          </a:p>
        </p:txBody>
      </p:sp>
      <p:sp>
        <p:nvSpPr>
          <p:cNvPr id="3" name="Content Placeholder 2"/>
          <p:cNvSpPr>
            <a:spLocks noGrp="1"/>
          </p:cNvSpPr>
          <p:nvPr>
            <p:ph idx="1"/>
          </p:nvPr>
        </p:nvSpPr>
        <p:spPr>
          <a:xfrm>
            <a:off x="228600" y="990600"/>
            <a:ext cx="8686800" cy="5867400"/>
          </a:xfrm>
        </p:spPr>
        <p:txBody>
          <a:bodyPr>
            <a:noAutofit/>
          </a:bodyPr>
          <a:lstStyle/>
          <a:p>
            <a:pPr algn="just">
              <a:buNone/>
            </a:pPr>
            <a:r>
              <a:rPr lang="en-US" sz="1800" dirty="0" smtClean="0">
                <a:latin typeface="Times New Roman" pitchFamily="18" charset="0"/>
                <a:cs typeface="Times New Roman" pitchFamily="18" charset="0"/>
              </a:rPr>
              <a:t>	Friedman also named ten factors that have brought about this flattening of the world in the third period:</a:t>
            </a:r>
          </a:p>
          <a:p>
            <a:pPr algn="just">
              <a:buNone/>
            </a:pPr>
            <a:endParaRPr lang="en-US" sz="1800" dirty="0" smtClean="0">
              <a:latin typeface="Times New Roman" pitchFamily="18" charset="0"/>
              <a:cs typeface="Times New Roman" pitchFamily="18" charset="0"/>
            </a:endParaRPr>
          </a:p>
          <a:p>
            <a:pPr marL="514350" indent="-514350" algn="just">
              <a:buNone/>
            </a:pPr>
            <a:r>
              <a:rPr lang="en-US" sz="1800" b="1" i="1" dirty="0" smtClean="0">
                <a:latin typeface="Times New Roman" pitchFamily="18" charset="0"/>
                <a:cs typeface="Times New Roman" pitchFamily="18" charset="0"/>
              </a:rPr>
              <a:t>1. The fall of the Berlin wall in 1989: </a:t>
            </a:r>
            <a:r>
              <a:rPr lang="en-US" sz="1800" dirty="0" smtClean="0">
                <a:latin typeface="Times New Roman" pitchFamily="18" charset="0"/>
                <a:cs typeface="Times New Roman" pitchFamily="18" charset="0"/>
              </a:rPr>
              <a:t>Tipped the balance of power toward democracies and free markets — that’s good for business!</a:t>
            </a:r>
          </a:p>
          <a:p>
            <a:pPr marL="514350" indent="-514350" algn="just">
              <a:buNone/>
            </a:pPr>
            <a:endParaRPr lang="en-US" sz="1800" dirty="0" smtClean="0">
              <a:latin typeface="Times New Roman" pitchFamily="18" charset="0"/>
              <a:cs typeface="Times New Roman" pitchFamily="18" charset="0"/>
            </a:endParaRPr>
          </a:p>
          <a:p>
            <a:pPr algn="just">
              <a:buNone/>
            </a:pPr>
            <a:r>
              <a:rPr lang="en-US" sz="1800" b="1" i="1" dirty="0" smtClean="0">
                <a:latin typeface="Times New Roman" pitchFamily="18" charset="0"/>
                <a:cs typeface="Times New Roman" pitchFamily="18" charset="0"/>
              </a:rPr>
              <a:t>2. Netscape’s public offering in 1995: </a:t>
            </a:r>
            <a:r>
              <a:rPr lang="en-US" sz="1800" dirty="0" smtClean="0">
                <a:latin typeface="Times New Roman" pitchFamily="18" charset="0"/>
                <a:cs typeface="Times New Roman" pitchFamily="18" charset="0"/>
              </a:rPr>
              <a:t>Brought the Internet to the masses and made it possible for companies such as Amazon, Google, and eBay to start and grow to an enormous size.</a:t>
            </a:r>
            <a:endParaRPr lang="en-US" sz="1800" dirty="0">
              <a:latin typeface="Times New Roman" pitchFamily="18" charset="0"/>
              <a:cs typeface="Times New Roman" pitchFamily="18" charset="0"/>
            </a:endParaRPr>
          </a:p>
          <a:p>
            <a:pPr algn="just">
              <a:buNone/>
            </a:pPr>
            <a:endParaRPr lang="en-US" sz="1800" dirty="0" smtClean="0">
              <a:latin typeface="Times New Roman" pitchFamily="18" charset="0"/>
              <a:cs typeface="Times New Roman" pitchFamily="18" charset="0"/>
            </a:endParaRPr>
          </a:p>
          <a:p>
            <a:pPr algn="just">
              <a:buNone/>
            </a:pPr>
            <a:r>
              <a:rPr lang="en-US" sz="1800" b="1" i="1" dirty="0" smtClean="0">
                <a:latin typeface="Times New Roman" pitchFamily="18" charset="0"/>
                <a:cs typeface="Times New Roman" pitchFamily="18" charset="0"/>
              </a:rPr>
              <a:t>3. Workflow software: </a:t>
            </a:r>
            <a:r>
              <a:rPr lang="en-US" sz="1800" dirty="0" smtClean="0">
                <a:latin typeface="Times New Roman" pitchFamily="18" charset="0"/>
                <a:cs typeface="Times New Roman" pitchFamily="18" charset="0"/>
              </a:rPr>
              <a:t>Enabled communication and collaboration world-wide — that’s why you can now work from home (called telecommuting).</a:t>
            </a:r>
          </a:p>
          <a:p>
            <a:pPr algn="just">
              <a:buNone/>
            </a:pPr>
            <a:endParaRPr lang="en-US" sz="1800" dirty="0" smtClean="0">
              <a:latin typeface="Times New Roman" pitchFamily="18" charset="0"/>
              <a:cs typeface="Times New Roman" pitchFamily="18" charset="0"/>
            </a:endParaRPr>
          </a:p>
          <a:p>
            <a:pPr algn="just">
              <a:buNone/>
            </a:pPr>
            <a:r>
              <a:rPr lang="en-US" sz="1800" b="1" i="1" dirty="0" smtClean="0">
                <a:latin typeface="Times New Roman" pitchFamily="18" charset="0"/>
                <a:cs typeface="Times New Roman" pitchFamily="18" charset="0"/>
              </a:rPr>
              <a:t>4. Open Source software: </a:t>
            </a:r>
            <a:r>
              <a:rPr lang="en-US" sz="1800" dirty="0" smtClean="0">
                <a:latin typeface="Times New Roman" pitchFamily="18" charset="0"/>
                <a:cs typeface="Times New Roman" pitchFamily="18" charset="0"/>
              </a:rPr>
              <a:t>Inspired self-organizing teams and community collaboration around a common objective. </a:t>
            </a:r>
          </a:p>
          <a:p>
            <a:pPr algn="just">
              <a:buNone/>
            </a:pPr>
            <a:endParaRPr lang="en-US" sz="1800" dirty="0" smtClean="0">
              <a:latin typeface="Times New Roman" pitchFamily="18" charset="0"/>
              <a:cs typeface="Times New Roman" pitchFamily="18" charset="0"/>
            </a:endParaRPr>
          </a:p>
          <a:p>
            <a:pPr algn="just">
              <a:buNone/>
            </a:pPr>
            <a:r>
              <a:rPr lang="en-US" sz="1800" b="1" i="1" dirty="0" smtClean="0">
                <a:latin typeface="Times New Roman" pitchFamily="18" charset="0"/>
                <a:cs typeface="Times New Roman" pitchFamily="18" charset="0"/>
              </a:rPr>
              <a:t>5. Outsourcing: </a:t>
            </a:r>
            <a:r>
              <a:rPr lang="en-US" sz="1800" dirty="0" smtClean="0">
                <a:latin typeface="Times New Roman" pitchFamily="18" charset="0"/>
                <a:cs typeface="Times New Roman" pitchFamily="18" charset="0"/>
              </a:rPr>
              <a:t>Enhanced the economies of developing countries by giving companies a way to reduce their cost of doing some business functions such as manufacturing.</a:t>
            </a:r>
          </a:p>
          <a:p>
            <a:pPr algn="just">
              <a:buNone/>
            </a:pPr>
            <a:endParaRPr lang="en-US" sz="1800" dirty="0" smtClean="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09600"/>
            <a:ext cx="8382000" cy="5943600"/>
          </a:xfrm>
        </p:spPr>
        <p:txBody>
          <a:bodyPr>
            <a:normAutofit fontScale="85000" lnSpcReduction="20000"/>
          </a:bodyPr>
          <a:lstStyle/>
          <a:p>
            <a:pPr algn="just">
              <a:buNone/>
            </a:pPr>
            <a:r>
              <a:rPr lang="en-US" b="1" i="1" dirty="0" smtClean="0">
                <a:latin typeface="Times New Roman" pitchFamily="18" charset="0"/>
                <a:cs typeface="Times New Roman" pitchFamily="18" charset="0"/>
              </a:rPr>
              <a:t>6. Moving offshore: </a:t>
            </a:r>
            <a:r>
              <a:rPr lang="en-US" dirty="0" smtClean="0">
                <a:latin typeface="Times New Roman" pitchFamily="18" charset="0"/>
                <a:cs typeface="Times New Roman" pitchFamily="18" charset="0"/>
              </a:rPr>
              <a:t>Increased the ability to compete globally as companies began putting offices and plants in other countries.</a:t>
            </a:r>
          </a:p>
          <a:p>
            <a:pPr algn="just">
              <a:buNone/>
            </a:pPr>
            <a:endParaRPr lang="en-US" b="1" i="1" dirty="0" smtClean="0">
              <a:latin typeface="Times New Roman" pitchFamily="18" charset="0"/>
              <a:cs typeface="Times New Roman" pitchFamily="18" charset="0"/>
            </a:endParaRPr>
          </a:p>
          <a:p>
            <a:pPr algn="just">
              <a:buNone/>
            </a:pPr>
            <a:r>
              <a:rPr lang="en-US" b="1" i="1" dirty="0" smtClean="0">
                <a:latin typeface="Times New Roman" pitchFamily="18" charset="0"/>
                <a:cs typeface="Times New Roman" pitchFamily="18" charset="0"/>
              </a:rPr>
              <a:t>7. Global supply chains: </a:t>
            </a:r>
            <a:r>
              <a:rPr lang="en-US" dirty="0" smtClean="0">
                <a:latin typeface="Times New Roman" pitchFamily="18" charset="0"/>
                <a:cs typeface="Times New Roman" pitchFamily="18" charset="0"/>
              </a:rPr>
              <a:t>Connected the world in a massive value chain.</a:t>
            </a:r>
          </a:p>
          <a:p>
            <a:pPr algn="just">
              <a:buNone/>
            </a:pPr>
            <a:endParaRPr lang="en-US" dirty="0" smtClean="0">
              <a:latin typeface="Times New Roman" pitchFamily="18" charset="0"/>
              <a:cs typeface="Times New Roman" pitchFamily="18" charset="0"/>
            </a:endParaRPr>
          </a:p>
          <a:p>
            <a:pPr algn="just">
              <a:buNone/>
            </a:pPr>
            <a:r>
              <a:rPr lang="en-US" b="1" i="1" dirty="0" smtClean="0">
                <a:latin typeface="Times New Roman" pitchFamily="18" charset="0"/>
                <a:cs typeface="Times New Roman" pitchFamily="18" charset="0"/>
              </a:rPr>
              <a:t>8. Insourcing: </a:t>
            </a:r>
            <a:r>
              <a:rPr lang="en-US" dirty="0" smtClean="0">
                <a:latin typeface="Times New Roman" pitchFamily="18" charset="0"/>
                <a:cs typeface="Times New Roman" pitchFamily="18" charset="0"/>
              </a:rPr>
              <a:t>Made it possible for small businesses to gain the competencies of much larger companies.</a:t>
            </a:r>
          </a:p>
          <a:p>
            <a:pPr algn="just">
              <a:buNone/>
            </a:pPr>
            <a:endParaRPr lang="en-US" dirty="0" smtClean="0">
              <a:latin typeface="Times New Roman" pitchFamily="18" charset="0"/>
              <a:cs typeface="Times New Roman" pitchFamily="18" charset="0"/>
            </a:endParaRPr>
          </a:p>
          <a:p>
            <a:pPr algn="just">
              <a:buNone/>
            </a:pPr>
            <a:r>
              <a:rPr lang="en-US" b="1" i="1" dirty="0" smtClean="0">
                <a:latin typeface="Times New Roman" pitchFamily="18" charset="0"/>
                <a:cs typeface="Times New Roman" pitchFamily="18" charset="0"/>
              </a:rPr>
              <a:t>9. Web search engines</a:t>
            </a:r>
            <a:r>
              <a:rPr lang="en-US" dirty="0" smtClean="0">
                <a:latin typeface="Times New Roman" pitchFamily="18" charset="0"/>
                <a:cs typeface="Times New Roman" pitchFamily="18" charset="0"/>
              </a:rPr>
              <a:t>: Brought information to anyone, anywhere, any time.</a:t>
            </a:r>
          </a:p>
          <a:p>
            <a:pPr algn="just">
              <a:buNone/>
            </a:pPr>
            <a:endParaRPr lang="en-US" dirty="0" smtClean="0">
              <a:latin typeface="Times New Roman" pitchFamily="18" charset="0"/>
              <a:cs typeface="Times New Roman" pitchFamily="18" charset="0"/>
            </a:endParaRPr>
          </a:p>
          <a:p>
            <a:pPr algn="just">
              <a:buNone/>
            </a:pPr>
            <a:r>
              <a:rPr lang="en-US" b="1" i="1" dirty="0" smtClean="0">
                <a:latin typeface="Times New Roman" pitchFamily="18" charset="0"/>
                <a:cs typeface="Times New Roman" pitchFamily="18" charset="0"/>
              </a:rPr>
              <a:t>10. Digital and wireless</a:t>
            </a:r>
            <a:r>
              <a:rPr lang="en-US" dirty="0" smtClean="0">
                <a:latin typeface="Times New Roman" pitchFamily="18" charset="0"/>
                <a:cs typeface="Times New Roman" pitchFamily="18" charset="0"/>
              </a:rPr>
              <a:t>: Enabled 24/7 connectivity and virtual collaboration.</a:t>
            </a:r>
          </a:p>
          <a:p>
            <a:pPr algn="just">
              <a:buNone/>
            </a:pPr>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latin typeface="Arial Black" pitchFamily="34" charset="0"/>
              </a:rPr>
              <a:t>In Fine……</a:t>
            </a:r>
            <a:endParaRPr lang="en-US" dirty="0">
              <a:latin typeface="Arial Black" pitchFamily="34" charset="0"/>
            </a:endParaRPr>
          </a:p>
        </p:txBody>
      </p:sp>
      <p:sp>
        <p:nvSpPr>
          <p:cNvPr id="3" name="Content Placeholder 2"/>
          <p:cNvSpPr>
            <a:spLocks noGrp="1"/>
          </p:cNvSpPr>
          <p:nvPr>
            <p:ph idx="1"/>
          </p:nvPr>
        </p:nvSpPr>
        <p:spPr/>
        <p:txBody>
          <a:bodyPr>
            <a:normAutofit fontScale="77500" lnSpcReduction="20000"/>
          </a:bodyPr>
          <a:lstStyle/>
          <a:p>
            <a:pPr algn="just">
              <a:buNone/>
            </a:pPr>
            <a:r>
              <a:rPr lang="en-US" b="1" dirty="0" smtClean="0">
                <a:solidFill>
                  <a:srgbClr val="00B050"/>
                </a:solidFill>
                <a:latin typeface="Times New Roman" pitchFamily="18" charset="0"/>
                <a:cs typeface="Times New Roman" pitchFamily="18" charset="0"/>
              </a:rPr>
              <a:t>	Many of these flatteners have been around for a long time. Individually, each is powerful, but it’s the convergence of these ten at this point in time that has created sufficient critical mass to flatten the world, making everything and everyone accessible to anyone. </a:t>
            </a:r>
          </a:p>
          <a:p>
            <a:pPr algn="just">
              <a:buNone/>
            </a:pPr>
            <a:endParaRPr lang="en-US" b="1" dirty="0" smtClean="0">
              <a:solidFill>
                <a:srgbClr val="00B050"/>
              </a:solidFill>
              <a:latin typeface="Times New Roman" pitchFamily="18" charset="0"/>
              <a:cs typeface="Times New Roman" pitchFamily="18" charset="0"/>
            </a:endParaRPr>
          </a:p>
          <a:p>
            <a:pPr algn="just">
              <a:buNone/>
            </a:pPr>
            <a:r>
              <a:rPr lang="en-US" b="1" dirty="0" smtClean="0">
                <a:solidFill>
                  <a:srgbClr val="00B050"/>
                </a:solidFill>
                <a:latin typeface="Times New Roman" pitchFamily="18" charset="0"/>
                <a:cs typeface="Times New Roman" pitchFamily="18" charset="0"/>
              </a:rPr>
              <a:t>	And what does a flattened world look like? Friedman talks about visiting Bangalore, India, and being startled by Pizza Hut billboards; glass-and-steel buildings with familiar names such as Texas Instruments, IBM, and Microsoft; and people who speak English with a perfect California accent (if such a thing exists)</a:t>
            </a:r>
            <a:endParaRPr lang="en-US" b="1" dirty="0">
              <a:solidFill>
                <a:srgbClr val="00B050"/>
              </a:solidFill>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0"/>
            <a:ext cx="9144000" cy="6858000"/>
          </a:xfr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buNone/>
            </a:pPr>
            <a:r>
              <a:rPr lang="en-US" b="1" dirty="0" smtClean="0">
                <a:latin typeface="Algerian" pitchFamily="82" charset="0"/>
              </a:rPr>
              <a:t>THANK YOU</a:t>
            </a:r>
            <a:endParaRPr lang="en-US" b="1" dirty="0">
              <a:latin typeface="Algerian" pitchFamily="82" charset="0"/>
            </a:endParaRPr>
          </a:p>
        </p:txBody>
      </p:sp>
      <p:sp>
        <p:nvSpPr>
          <p:cNvPr id="4" name="5-Point Star 3"/>
          <p:cNvSpPr/>
          <p:nvPr/>
        </p:nvSpPr>
        <p:spPr>
          <a:xfrm>
            <a:off x="4191000" y="609600"/>
            <a:ext cx="914400" cy="914400"/>
          </a:xfrm>
          <a:prstGeom prst="star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5-Point Star 4"/>
          <p:cNvSpPr/>
          <p:nvPr/>
        </p:nvSpPr>
        <p:spPr>
          <a:xfrm>
            <a:off x="1371600" y="3581400"/>
            <a:ext cx="914400" cy="914400"/>
          </a:xfrm>
          <a:prstGeom prst="star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5-Point Star 5"/>
          <p:cNvSpPr/>
          <p:nvPr/>
        </p:nvSpPr>
        <p:spPr>
          <a:xfrm>
            <a:off x="5715000" y="3124200"/>
            <a:ext cx="914400" cy="914400"/>
          </a:xfrm>
          <a:prstGeom prst="star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5-Point Star 6"/>
          <p:cNvSpPr/>
          <p:nvPr/>
        </p:nvSpPr>
        <p:spPr>
          <a:xfrm>
            <a:off x="3505200" y="1752600"/>
            <a:ext cx="914400" cy="914400"/>
          </a:xfrm>
          <a:prstGeom prst="star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5-Point Star 7"/>
          <p:cNvSpPr/>
          <p:nvPr/>
        </p:nvSpPr>
        <p:spPr>
          <a:xfrm>
            <a:off x="4800600" y="5029200"/>
            <a:ext cx="914400" cy="914400"/>
          </a:xfrm>
          <a:prstGeom prst="star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5-Point Star 8"/>
          <p:cNvSpPr/>
          <p:nvPr/>
        </p:nvSpPr>
        <p:spPr>
          <a:xfrm>
            <a:off x="0" y="2438400"/>
            <a:ext cx="914400" cy="914400"/>
          </a:xfrm>
          <a:prstGeom prst="star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5-Point Star 9"/>
          <p:cNvSpPr/>
          <p:nvPr/>
        </p:nvSpPr>
        <p:spPr>
          <a:xfrm>
            <a:off x="7467600" y="0"/>
            <a:ext cx="914400" cy="914400"/>
          </a:xfrm>
          <a:prstGeom prst="star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5-Point Star 10"/>
          <p:cNvSpPr/>
          <p:nvPr/>
        </p:nvSpPr>
        <p:spPr>
          <a:xfrm>
            <a:off x="7924800" y="3200400"/>
            <a:ext cx="914400" cy="914400"/>
          </a:xfrm>
          <a:prstGeom prst="star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5-Point Star 11"/>
          <p:cNvSpPr/>
          <p:nvPr/>
        </p:nvSpPr>
        <p:spPr>
          <a:xfrm>
            <a:off x="304800" y="0"/>
            <a:ext cx="914400" cy="914400"/>
          </a:xfrm>
          <a:prstGeom prst="star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5-Point Star 12"/>
          <p:cNvSpPr/>
          <p:nvPr/>
        </p:nvSpPr>
        <p:spPr>
          <a:xfrm>
            <a:off x="6096000" y="5943600"/>
            <a:ext cx="914400" cy="914400"/>
          </a:xfrm>
          <a:prstGeom prst="star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5-Point Star 13"/>
          <p:cNvSpPr/>
          <p:nvPr/>
        </p:nvSpPr>
        <p:spPr>
          <a:xfrm>
            <a:off x="2971800" y="4267200"/>
            <a:ext cx="914400" cy="914400"/>
          </a:xfrm>
          <a:prstGeom prst="star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5-Point Star 14"/>
          <p:cNvSpPr/>
          <p:nvPr/>
        </p:nvSpPr>
        <p:spPr>
          <a:xfrm>
            <a:off x="7467600" y="4495800"/>
            <a:ext cx="914400" cy="914400"/>
          </a:xfrm>
          <a:prstGeom prst="star5">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Explosion 1 15"/>
          <p:cNvSpPr/>
          <p:nvPr/>
        </p:nvSpPr>
        <p:spPr>
          <a:xfrm>
            <a:off x="1524000" y="1676400"/>
            <a:ext cx="914400" cy="914400"/>
          </a:xfrm>
          <a:prstGeom prst="irregularSeal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Explosion 1 16"/>
          <p:cNvSpPr/>
          <p:nvPr/>
        </p:nvSpPr>
        <p:spPr>
          <a:xfrm>
            <a:off x="762000" y="5257800"/>
            <a:ext cx="914400" cy="914400"/>
          </a:xfrm>
          <a:prstGeom prst="irregularSeal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Explosion 1 17"/>
          <p:cNvSpPr/>
          <p:nvPr/>
        </p:nvSpPr>
        <p:spPr>
          <a:xfrm>
            <a:off x="7239000" y="1676400"/>
            <a:ext cx="914400" cy="914400"/>
          </a:xfrm>
          <a:prstGeom prst="irregularSeal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Explosion 1 18"/>
          <p:cNvSpPr/>
          <p:nvPr/>
        </p:nvSpPr>
        <p:spPr>
          <a:xfrm>
            <a:off x="5943600" y="762000"/>
            <a:ext cx="914400" cy="914400"/>
          </a:xfrm>
          <a:prstGeom prst="irregularSeal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Explosion 1 19"/>
          <p:cNvSpPr/>
          <p:nvPr/>
        </p:nvSpPr>
        <p:spPr>
          <a:xfrm>
            <a:off x="2438400" y="381000"/>
            <a:ext cx="914400" cy="914400"/>
          </a:xfrm>
          <a:prstGeom prst="irregularSeal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Explosion 1 20"/>
          <p:cNvSpPr/>
          <p:nvPr/>
        </p:nvSpPr>
        <p:spPr>
          <a:xfrm>
            <a:off x="4876800" y="3962400"/>
            <a:ext cx="914400" cy="914400"/>
          </a:xfrm>
          <a:prstGeom prst="irregularSeal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Explosion 1 21"/>
          <p:cNvSpPr/>
          <p:nvPr/>
        </p:nvSpPr>
        <p:spPr>
          <a:xfrm>
            <a:off x="2895600" y="5943600"/>
            <a:ext cx="914400" cy="914400"/>
          </a:xfrm>
          <a:prstGeom prst="irregularSeal1">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TotalTime>
  <Words>112</Words>
  <Application>Microsoft Office PowerPoint</Application>
  <PresentationFormat>On-screen Show (4:3)</PresentationFormat>
  <Paragraphs>52</Paragraphs>
  <Slides>9</Slides>
  <Notes>0</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Office Theme</vt:lpstr>
      <vt:lpstr>Book Review by Prof. Bholanath Dutta </vt:lpstr>
      <vt:lpstr>Slide 2</vt:lpstr>
      <vt:lpstr>BOOK DETAILS</vt:lpstr>
      <vt:lpstr>The World Really Is Flat! </vt:lpstr>
      <vt:lpstr>Globalization</vt:lpstr>
      <vt:lpstr>Flattening of the World</vt:lpstr>
      <vt:lpstr>Slide 7</vt:lpstr>
      <vt:lpstr>In Fine……</vt:lpstr>
      <vt:lpstr>Slide 9</vt:lpstr>
    </vt:vector>
  </TitlesOfParts>
  <Company>Home</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Bhola</dc:creator>
  <cp:lastModifiedBy>sri</cp:lastModifiedBy>
  <cp:revision>12</cp:revision>
  <dcterms:created xsi:type="dcterms:W3CDTF">2010-04-24T15:35:32Z</dcterms:created>
  <dcterms:modified xsi:type="dcterms:W3CDTF">2011-12-12T03:10:03Z</dcterms:modified>
</cp:coreProperties>
</file>